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84" r:id="rId7"/>
    <p:sldId id="264" r:id="rId8"/>
    <p:sldId id="257" r:id="rId9"/>
    <p:sldId id="266" r:id="rId10"/>
    <p:sldId id="272" r:id="rId11"/>
    <p:sldId id="270" r:id="rId12"/>
    <p:sldId id="265" r:id="rId13"/>
    <p:sldId id="273" r:id="rId14"/>
    <p:sldId id="274" r:id="rId15"/>
    <p:sldId id="275" r:id="rId16"/>
    <p:sldId id="276" r:id="rId17"/>
    <p:sldId id="277" r:id="rId18"/>
    <p:sldId id="278" r:id="rId19"/>
    <p:sldId id="285" r:id="rId20"/>
    <p:sldId id="286" r:id="rId21"/>
    <p:sldId id="287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6"/>
    <p:restoredTop sz="94674"/>
  </p:normalViewPr>
  <p:slideViewPr>
    <p:cSldViewPr snapToGrid="0" snapToObjects="1">
      <p:cViewPr>
        <p:scale>
          <a:sx n="141" d="100"/>
          <a:sy n="141" d="100"/>
        </p:scale>
        <p:origin x="24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7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1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6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bg>
      <p:bgPr>
        <a:gradFill flip="none" rotWithShape="1">
          <a:gsLst>
            <a:gs pos="2293">
              <a:srgbClr val="ACCDDD"/>
            </a:gs>
            <a:gs pos="99541">
              <a:srgbClr val="78C4E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S-pattern-03.png"/>
          <p:cNvPicPr>
            <a:picLocks noChangeAspect="1"/>
          </p:cNvPicPr>
          <p:nvPr/>
        </p:nvPicPr>
        <p:blipFill>
          <a:blip r:embed="rId2">
            <a:alphaModFix amt="5244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xfrm>
            <a:off x="11825775" y="6431239"/>
            <a:ext cx="249387" cy="249238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292100">
              <a:defRPr sz="1200">
                <a:solidFill>
                  <a:srgbClr val="53535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85736" y="6432559"/>
            <a:ext cx="1536829" cy="3481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6418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gradFill flip="none" rotWithShape="1">
          <a:gsLst>
            <a:gs pos="0">
              <a:srgbClr val="C6D2D5"/>
            </a:gs>
            <a:gs pos="100000">
              <a:srgbClr val="717A7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S-pattern-01.png"/>
          <p:cNvPicPr>
            <a:picLocks noChangeAspect="1"/>
          </p:cNvPicPr>
          <p:nvPr/>
        </p:nvPicPr>
        <p:blipFill>
          <a:blip r:embed="rId2">
            <a:alphaModFix amt="34615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xfrm>
            <a:off x="1774031" y="1437680"/>
            <a:ext cx="8643938" cy="227707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292100">
              <a:defRPr sz="5000" cap="all">
                <a:solidFill>
                  <a:srgbClr val="535353"/>
                </a:solidFill>
                <a:latin typeface="+mj-lt"/>
                <a:ea typeface="+mj-ea"/>
                <a:cs typeface="+mj-cs"/>
                <a:sym typeface="Roboto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xfrm>
            <a:off x="1774031" y="3741539"/>
            <a:ext cx="8643938" cy="11132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292100">
              <a:spcBef>
                <a:spcPts val="0"/>
              </a:spcBef>
              <a:buSzTx/>
              <a:buFontTx/>
              <a:buNone/>
              <a:defRPr sz="2600">
                <a:solidFill>
                  <a:srgbClr val="53535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0" indent="114300" algn="ctr" defTabSz="292100">
              <a:spcBef>
                <a:spcPts val="0"/>
              </a:spcBef>
              <a:buSzTx/>
              <a:buFontTx/>
              <a:buNone/>
              <a:defRPr sz="2600">
                <a:solidFill>
                  <a:srgbClr val="53535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0" indent="228600" algn="ctr" defTabSz="292100">
              <a:spcBef>
                <a:spcPts val="0"/>
              </a:spcBef>
              <a:buSzTx/>
              <a:buFontTx/>
              <a:buNone/>
              <a:defRPr sz="2600">
                <a:solidFill>
                  <a:srgbClr val="53535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0" indent="342900" algn="ctr" defTabSz="292100">
              <a:spcBef>
                <a:spcPts val="0"/>
              </a:spcBef>
              <a:buSzTx/>
              <a:buFontTx/>
              <a:buNone/>
              <a:defRPr sz="2600">
                <a:solidFill>
                  <a:srgbClr val="53535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0" indent="457200" algn="ctr" defTabSz="292100">
              <a:spcBef>
                <a:spcPts val="0"/>
              </a:spcBef>
              <a:buSzTx/>
              <a:buFontTx/>
              <a:buNone/>
              <a:defRPr sz="2600">
                <a:solidFill>
                  <a:srgbClr val="53535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11846942" y="6437589"/>
            <a:ext cx="249387" cy="249238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292100">
              <a:defRPr sz="1200">
                <a:solidFill>
                  <a:srgbClr val="53535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0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85736" y="6432559"/>
            <a:ext cx="1536829" cy="3481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874985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pic" idx="13"/>
          </p:nvPr>
        </p:nvSpPr>
        <p:spPr>
          <a:xfrm>
            <a:off x="0" y="-8467"/>
            <a:ext cx="12191990" cy="6874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6746" y="6432559"/>
            <a:ext cx="1536829" cy="348198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xfrm>
            <a:off x="11825775" y="6474222"/>
            <a:ext cx="249387" cy="249238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292100">
              <a:defRPr sz="1200">
                <a:solidFill>
                  <a:srgbClr val="B4B4B4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0857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0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2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7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8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4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2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3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1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6B8BB-6909-8142-87F0-A98F99FA5F69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8C7A2-EF55-C849-906B-F321B8B44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27.png"/><Relationship Id="rId13" Type="http://schemas.openxmlformats.org/officeDocument/2006/relationships/image" Target="../media/image2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jpeg"/><Relationship Id="rId3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tif"/><Relationship Id="rId3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8908" y="454147"/>
            <a:ext cx="7743092" cy="1796684"/>
          </a:xfrm>
          <a:solidFill>
            <a:srgbClr val="FF9300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An Introduction to backend as a service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4368" y="2494207"/>
            <a:ext cx="7127631" cy="723778"/>
          </a:xfrm>
          <a:solidFill>
            <a:srgbClr val="FF9300"/>
          </a:solidFill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Making the cloud work for you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475785" y="6159253"/>
            <a:ext cx="3716215" cy="525753"/>
          </a:xfrm>
          <a:prstGeom prst="rect">
            <a:avLst/>
          </a:prstGeom>
          <a:solidFill>
            <a:srgbClr val="FF93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Sean Durkan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084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14" y="2727073"/>
            <a:ext cx="2255108" cy="165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3" y="5497829"/>
            <a:ext cx="2156690" cy="1440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85" y="1210346"/>
            <a:ext cx="665243" cy="1482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14" y="3336"/>
            <a:ext cx="2055515" cy="1130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95" y="1501721"/>
            <a:ext cx="1187104" cy="1149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783" y="5297591"/>
            <a:ext cx="1401495" cy="1339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37" y="2838614"/>
            <a:ext cx="1870651" cy="1234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00" y="-212124"/>
            <a:ext cx="1656035" cy="2010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00" y="4118136"/>
            <a:ext cx="1939946" cy="17140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755">
            <a:off x="6546117" y="1557930"/>
            <a:ext cx="665243" cy="14820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2250">
            <a:off x="7046619" y="2217426"/>
            <a:ext cx="665243" cy="14820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5987">
            <a:off x="7028769" y="3526630"/>
            <a:ext cx="665243" cy="14820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8927">
            <a:off x="6473575" y="4050102"/>
            <a:ext cx="665243" cy="14820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02749" y="4299819"/>
            <a:ext cx="665243" cy="14820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2093" y="2812107"/>
            <a:ext cx="665243" cy="14820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5735" y="-9021"/>
            <a:ext cx="3777724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Facebook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Twitter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Google+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Microsoft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PSN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Twitch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Kongregate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Viber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WeChat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QQ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331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14" y="2727073"/>
            <a:ext cx="2255108" cy="165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3" y="5497829"/>
            <a:ext cx="2156690" cy="1440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955" y="5245080"/>
            <a:ext cx="1703735" cy="1723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85" y="1210346"/>
            <a:ext cx="665243" cy="1482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87" y="50154"/>
            <a:ext cx="1906728" cy="104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05" y="1613442"/>
            <a:ext cx="1187104" cy="1149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6632" y="6106683"/>
            <a:ext cx="2463800" cy="166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40" y="1024806"/>
            <a:ext cx="1846060" cy="1219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84" y="2188300"/>
            <a:ext cx="1469175" cy="982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15" y="3288566"/>
            <a:ext cx="1965442" cy="15025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783" y="5297591"/>
            <a:ext cx="1401495" cy="1339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37" y="2838614"/>
            <a:ext cx="1870651" cy="12343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57" y="382475"/>
            <a:ext cx="1665708" cy="9049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67" y="4757406"/>
            <a:ext cx="1821499" cy="13123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99" y="-248725"/>
            <a:ext cx="1656035" cy="2010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00" y="4118136"/>
            <a:ext cx="1939946" cy="17140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755">
            <a:off x="6462583" y="1512333"/>
            <a:ext cx="665243" cy="14820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2250">
            <a:off x="6983448" y="2072980"/>
            <a:ext cx="665243" cy="14820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5987">
            <a:off x="7028769" y="3526630"/>
            <a:ext cx="665243" cy="14820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8927">
            <a:off x="6473575" y="4050102"/>
            <a:ext cx="665243" cy="14820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02749" y="4299819"/>
            <a:ext cx="665243" cy="14820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2093" y="2812107"/>
            <a:ext cx="665243" cy="14820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5735" y="-9021"/>
            <a:ext cx="3777724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Facebook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Twitter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Google+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Microsoft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PSN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Twitch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Kongregate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Viber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WeChat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QQ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00936">
            <a:off x="4475403" y="4157638"/>
            <a:ext cx="665243" cy="14820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75437">
            <a:off x="3918016" y="3704898"/>
            <a:ext cx="665243" cy="14820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27356" y="2952765"/>
            <a:ext cx="665243" cy="14820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5928">
            <a:off x="3681592" y="2367677"/>
            <a:ext cx="665243" cy="14820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661">
            <a:off x="3973570" y="1727244"/>
            <a:ext cx="665243" cy="14820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9090">
            <a:off x="4611287" y="1309015"/>
            <a:ext cx="665243" cy="14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886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sldNum" sz="quarter" idx="2"/>
          </p:nvPr>
        </p:nvSpPr>
        <p:spPr>
          <a:xfrm>
            <a:off x="11868675" y="6431239"/>
            <a:ext cx="163588" cy="249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9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472" y="1394234"/>
            <a:ext cx="3874798" cy="3531328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395" name="Shape 395"/>
          <p:cNvSpPr/>
          <p:nvPr/>
        </p:nvSpPr>
        <p:spPr>
          <a:xfrm>
            <a:off x="5522881" y="1522107"/>
            <a:ext cx="6669119" cy="56457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4500"/>
            </a:lvl1pPr>
          </a:lstStyle>
          <a:p>
            <a:pPr algn="r"/>
            <a:r>
              <a:rPr lang="en-IE" sz="3200" dirty="0" smtClean="0">
                <a:solidFill>
                  <a:schemeClr val="bg1"/>
                </a:solidFill>
              </a:rPr>
              <a:t>GameSparks SDKs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5522880" y="2086685"/>
            <a:ext cx="6669120" cy="161101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114300" indent="-114300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sz="2000" dirty="0">
                <a:solidFill>
                  <a:schemeClr val="bg1"/>
                </a:solidFill>
              </a:rPr>
              <a:t>All mobile OS (native and HTML</a:t>
            </a:r>
            <a:r>
              <a:rPr sz="2000" dirty="0" smtClean="0">
                <a:solidFill>
                  <a:schemeClr val="bg1"/>
                </a:solidFill>
              </a:rPr>
              <a:t>)</a:t>
            </a:r>
            <a:r>
              <a:rPr lang="en-IE" sz="2000" dirty="0" smtClean="0">
                <a:solidFill>
                  <a:schemeClr val="bg1"/>
                </a:solidFill>
              </a:rPr>
              <a:t/>
            </a:r>
            <a:br>
              <a:rPr lang="en-IE" sz="2000" dirty="0" smtClean="0">
                <a:solidFill>
                  <a:schemeClr val="bg1"/>
                </a:solidFill>
              </a:rPr>
            </a:br>
            <a:r>
              <a:rPr lang="en-IE" sz="2000" dirty="0" err="1" smtClean="0">
                <a:solidFill>
                  <a:schemeClr val="bg1"/>
                </a:solidFill>
              </a:rPr>
              <a:t>Javascript</a:t>
            </a:r>
            <a:r>
              <a:rPr lang="en-IE" sz="2000" dirty="0" smtClean="0">
                <a:solidFill>
                  <a:schemeClr val="bg1"/>
                </a:solidFill>
              </a:rPr>
              <a:t>, Objective-C  and Java</a:t>
            </a:r>
            <a:endParaRPr sz="2000" dirty="0">
              <a:solidFill>
                <a:schemeClr val="bg1"/>
              </a:solidFill>
            </a:endParaRPr>
          </a:p>
          <a:p>
            <a:pPr marL="114300" indent="-114300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sz="2000" dirty="0">
                <a:solidFill>
                  <a:schemeClr val="bg1"/>
                </a:solidFill>
              </a:rPr>
              <a:t>Unity, Unreal, Marmalade, C++, </a:t>
            </a:r>
            <a:r>
              <a:rPr sz="2000" dirty="0" smtClean="0">
                <a:solidFill>
                  <a:schemeClr val="bg1"/>
                </a:solidFill>
              </a:rPr>
              <a:t>Cocos2d</a:t>
            </a:r>
            <a:endParaRPr lang="en-IE" sz="2000" dirty="0" smtClean="0">
              <a:solidFill>
                <a:schemeClr val="bg1"/>
              </a:solidFill>
            </a:endParaRPr>
          </a:p>
          <a:p>
            <a:pPr marL="114300" indent="-114300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lang="en-IE" sz="2000" dirty="0" err="1" smtClean="0">
                <a:solidFill>
                  <a:schemeClr val="bg1"/>
                </a:solidFill>
              </a:rPr>
              <a:t>Node.js</a:t>
            </a:r>
            <a:r>
              <a:rPr lang="en-IE" sz="2000" dirty="0" smtClean="0">
                <a:solidFill>
                  <a:schemeClr val="bg1"/>
                </a:solidFill>
              </a:rPr>
              <a:t> &amp; REST </a:t>
            </a:r>
            <a:r>
              <a:rPr lang="en-IE" sz="2000" dirty="0" err="1" smtClean="0">
                <a:solidFill>
                  <a:schemeClr val="bg1"/>
                </a:solidFill>
              </a:rPr>
              <a:t>apis</a:t>
            </a:r>
            <a:endParaRPr sz="2000" dirty="0">
              <a:solidFill>
                <a:schemeClr val="bg1"/>
              </a:solidFill>
            </a:endParaRPr>
          </a:p>
          <a:p>
            <a:pPr marL="114300" indent="-114300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sz="2000" dirty="0" smtClean="0">
                <a:solidFill>
                  <a:schemeClr val="bg1"/>
                </a:solidFill>
              </a:rPr>
              <a:t>Playstation </a:t>
            </a:r>
            <a:r>
              <a:rPr sz="2000" dirty="0">
                <a:solidFill>
                  <a:schemeClr val="bg1"/>
                </a:solidFill>
              </a:rPr>
              <a:t>and XBox approved</a:t>
            </a:r>
          </a:p>
        </p:txBody>
      </p:sp>
    </p:spTree>
    <p:extLst>
      <p:ext uri="{BB962C8B-B14F-4D97-AF65-F5344CB8AC3E}">
        <p14:creationId xmlns:p14="http://schemas.microsoft.com/office/powerpoint/2010/main" val="15000763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5723467" y="340783"/>
            <a:ext cx="4823024" cy="6013319"/>
          </a:xfrm>
          <a:prstGeom prst="rect">
            <a:avLst/>
          </a:prstGeom>
          <a:solidFill>
            <a:srgbClr val="000000">
              <a:alpha val="40209"/>
            </a:srgbClr>
          </a:solidFill>
          <a:ln w="12700">
            <a:miter lim="400000"/>
          </a:ln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p:spPr>
        <p:txBody>
          <a:bodyPr lIns="60960" tIns="60960" rIns="60960" bIns="60960" anchor="ctr"/>
          <a:lstStyle/>
          <a:p>
            <a:pPr defTabSz="457200">
              <a:defRPr sz="4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pic>
        <p:nvPicPr>
          <p:cNvPr id="509" name="Picture 50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490099">
            <a:off x="3437287" y="4312760"/>
            <a:ext cx="2521279" cy="129541"/>
          </a:xfrm>
          <a:prstGeom prst="rect">
            <a:avLst/>
          </a:prstGeom>
        </p:spPr>
      </p:pic>
      <p:sp>
        <p:nvSpPr>
          <p:cNvPr id="511" name="Shape 511"/>
          <p:cNvSpPr/>
          <p:nvPr/>
        </p:nvSpPr>
        <p:spPr>
          <a:xfrm>
            <a:off x="1211501" y="4912775"/>
            <a:ext cx="2487665" cy="349135"/>
          </a:xfrm>
          <a:prstGeom prst="rect">
            <a:avLst/>
          </a:prstGeom>
          <a:solidFill>
            <a:srgbClr val="414648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CORE</a:t>
            </a:r>
          </a:p>
        </p:txBody>
      </p:sp>
      <p:sp>
        <p:nvSpPr>
          <p:cNvPr id="512" name="Shape 512"/>
          <p:cNvSpPr/>
          <p:nvPr/>
        </p:nvSpPr>
        <p:spPr>
          <a:xfrm>
            <a:off x="5918252" y="624660"/>
            <a:ext cx="4433454" cy="551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600" cap="all">
                <a:solidFill>
                  <a:srgbClr val="FFFFFF"/>
                </a:solidFill>
              </a:defRPr>
            </a:pPr>
            <a:r>
              <a:rPr sz="2300" dirty="0"/>
              <a:t>Platform-as-a-Service with exceptional usability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  <a:endParaRPr sz="2200" dirty="0"/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Authentication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Cloud code (custom logic)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Events (custom API calls)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u="sng" dirty="0"/>
              <a:t>API test harness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u="sng" dirty="0"/>
              <a:t>Cloud code debugging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Cloud data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Binary file management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Messaging, include push notifications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Geo-location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Dashboard analytics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u="sng" dirty="0"/>
              <a:t>Application versioning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u="sng" dirty="0"/>
              <a:t>Full database access and export</a:t>
            </a:r>
          </a:p>
        </p:txBody>
      </p:sp>
      <p:pic>
        <p:nvPicPr>
          <p:cNvPr id="5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450" y="4940598"/>
            <a:ext cx="412553" cy="2934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746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rgbClr val="717A7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5723467" y="1223433"/>
            <a:ext cx="4823024" cy="4902069"/>
          </a:xfrm>
          <a:prstGeom prst="rect">
            <a:avLst/>
          </a:prstGeom>
          <a:solidFill>
            <a:srgbClr val="000000">
              <a:alpha val="40209"/>
            </a:srgbClr>
          </a:solidFill>
          <a:ln w="12700">
            <a:miter lim="400000"/>
          </a:ln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p:spPr>
        <p:txBody>
          <a:bodyPr lIns="60960" tIns="60960" rIns="60960" bIns="60960" anchor="ctr"/>
          <a:lstStyle/>
          <a:p>
            <a:pPr defTabSz="457200">
              <a:defRPr sz="4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pic>
        <p:nvPicPr>
          <p:cNvPr id="517" name="Picture 516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213181">
            <a:off x="3575648" y="4030185"/>
            <a:ext cx="2244559" cy="129541"/>
          </a:xfrm>
          <a:prstGeom prst="rect">
            <a:avLst/>
          </a:prstGeom>
        </p:spPr>
      </p:pic>
      <p:sp>
        <p:nvSpPr>
          <p:cNvPr id="519" name="Shape 519"/>
          <p:cNvSpPr/>
          <p:nvPr/>
        </p:nvSpPr>
        <p:spPr>
          <a:xfrm>
            <a:off x="1211501" y="4347625"/>
            <a:ext cx="2487665" cy="349135"/>
          </a:xfrm>
          <a:prstGeom prst="rect">
            <a:avLst/>
          </a:prstGeom>
          <a:solidFill>
            <a:srgbClr val="717A7E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COMPATIBLE</a:t>
            </a:r>
          </a:p>
        </p:txBody>
      </p:sp>
      <p:sp>
        <p:nvSpPr>
          <p:cNvPr id="520" name="Shape 520"/>
          <p:cNvSpPr/>
          <p:nvPr/>
        </p:nvSpPr>
        <p:spPr>
          <a:xfrm>
            <a:off x="1211501" y="4912775"/>
            <a:ext cx="2487665" cy="349135"/>
          </a:xfrm>
          <a:prstGeom prst="rect">
            <a:avLst/>
          </a:prstGeom>
          <a:solidFill>
            <a:srgbClr val="414648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CORE</a:t>
            </a:r>
          </a:p>
        </p:txBody>
      </p:sp>
      <p:sp>
        <p:nvSpPr>
          <p:cNvPr id="521" name="Shape 521"/>
          <p:cNvSpPr/>
          <p:nvPr/>
        </p:nvSpPr>
        <p:spPr>
          <a:xfrm>
            <a:off x="5918252" y="1746785"/>
            <a:ext cx="4433454" cy="379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09550" indent="-20955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High quality integrations with all leading game development tools</a:t>
            </a:r>
          </a:p>
          <a:p>
            <a:pPr marL="209550" indent="-20955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endParaRPr sz="2200" dirty="0"/>
          </a:p>
          <a:p>
            <a:pPr marL="209550" indent="-20955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Supporting all major games platforms - mobile, PC and  console</a:t>
            </a:r>
          </a:p>
          <a:p>
            <a:pPr marL="209550" indent="-20955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endParaRPr sz="2200" dirty="0"/>
          </a:p>
          <a:p>
            <a:pPr marL="209550" indent="-20955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Integrations with all leading social networks and app stores</a:t>
            </a:r>
          </a:p>
          <a:p>
            <a:pPr marL="209550" indent="-20955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endParaRPr sz="2200" dirty="0"/>
          </a:p>
          <a:p>
            <a:pPr marL="209550" indent="-20955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Integrations with Real Money Remote Gaming Systems</a:t>
            </a:r>
          </a:p>
        </p:txBody>
      </p:sp>
      <p:pic>
        <p:nvPicPr>
          <p:cNvPr id="52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450" y="4940598"/>
            <a:ext cx="412553" cy="29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376" y="4339168"/>
            <a:ext cx="306702" cy="366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217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5723467" y="1788583"/>
            <a:ext cx="4823024" cy="3644769"/>
          </a:xfrm>
          <a:prstGeom prst="rect">
            <a:avLst/>
          </a:prstGeom>
          <a:solidFill>
            <a:srgbClr val="000000">
              <a:alpha val="40209"/>
            </a:srgbClr>
          </a:solidFill>
          <a:ln w="12700">
            <a:miter lim="400000"/>
          </a:ln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p:spPr>
        <p:txBody>
          <a:bodyPr lIns="60960" tIns="60960" rIns="60960" bIns="60960" anchor="ctr"/>
          <a:lstStyle/>
          <a:p>
            <a:pPr defTabSz="457200">
              <a:defRPr sz="4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pic>
        <p:nvPicPr>
          <p:cNvPr id="527" name="Picture 526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115142">
            <a:off x="3686165" y="3738085"/>
            <a:ext cx="2055275" cy="129541"/>
          </a:xfrm>
          <a:prstGeom prst="rect">
            <a:avLst/>
          </a:prstGeom>
        </p:spPr>
      </p:pic>
      <p:sp>
        <p:nvSpPr>
          <p:cNvPr id="529" name="Shape 529"/>
          <p:cNvSpPr/>
          <p:nvPr/>
        </p:nvSpPr>
        <p:spPr>
          <a:xfrm>
            <a:off x="1211501" y="3782475"/>
            <a:ext cx="2487665" cy="349135"/>
          </a:xfrm>
          <a:prstGeom prst="rect">
            <a:avLst/>
          </a:prstGeom>
          <a:solidFill>
            <a:srgbClr val="C6D2D5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MANAGED SERVICES</a:t>
            </a:r>
          </a:p>
        </p:txBody>
      </p:sp>
      <p:sp>
        <p:nvSpPr>
          <p:cNvPr id="530" name="Shape 530"/>
          <p:cNvSpPr/>
          <p:nvPr/>
        </p:nvSpPr>
        <p:spPr>
          <a:xfrm>
            <a:off x="1211501" y="4347625"/>
            <a:ext cx="2487665" cy="349135"/>
          </a:xfrm>
          <a:prstGeom prst="rect">
            <a:avLst/>
          </a:prstGeom>
          <a:solidFill>
            <a:srgbClr val="717A7E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COMPATIBLE</a:t>
            </a:r>
          </a:p>
        </p:txBody>
      </p:sp>
      <p:sp>
        <p:nvSpPr>
          <p:cNvPr id="531" name="Shape 531"/>
          <p:cNvSpPr/>
          <p:nvPr/>
        </p:nvSpPr>
        <p:spPr>
          <a:xfrm>
            <a:off x="1211501" y="4912775"/>
            <a:ext cx="2487665" cy="349135"/>
          </a:xfrm>
          <a:prstGeom prst="rect">
            <a:avLst/>
          </a:prstGeom>
          <a:solidFill>
            <a:srgbClr val="414648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CORE</a:t>
            </a:r>
          </a:p>
        </p:txBody>
      </p:sp>
      <p:sp>
        <p:nvSpPr>
          <p:cNvPr id="532" name="Shape 532"/>
          <p:cNvSpPr/>
          <p:nvPr/>
        </p:nvSpPr>
        <p:spPr>
          <a:xfrm>
            <a:off x="5918252" y="2085338"/>
            <a:ext cx="4433454" cy="3119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400">
                <a:solidFill>
                  <a:srgbClr val="FFFFFF"/>
                </a:solidFill>
              </a:defRPr>
            </a:pPr>
            <a:r>
              <a:rPr sz="2200" dirty="0"/>
              <a:t>INFRASTRUCTURE MANAGEMENT BRINGS PEACE OF MIND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  <a:endParaRPr sz="2200" dirty="0"/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Multi-vendor IaaS sourcing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99.9% availability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Dynamically scalable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Triple replication of data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24x7 monitoring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Best-in-class operations centre</a:t>
            </a:r>
          </a:p>
        </p:txBody>
      </p:sp>
      <p:pic>
        <p:nvPicPr>
          <p:cNvPr id="5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450" y="4940598"/>
            <a:ext cx="412553" cy="29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376" y="4339168"/>
            <a:ext cx="306702" cy="36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2333" y="3782224"/>
            <a:ext cx="310787" cy="3496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692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sldNum" sz="quarter" idx="4294967295"/>
          </p:nvPr>
        </p:nvSpPr>
        <p:spPr>
          <a:xfrm>
            <a:off x="11825775" y="6431239"/>
            <a:ext cx="249387" cy="249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5723467" y="1534583"/>
            <a:ext cx="4823024" cy="4220634"/>
          </a:xfrm>
          <a:prstGeom prst="rect">
            <a:avLst/>
          </a:prstGeom>
          <a:solidFill>
            <a:srgbClr val="000000">
              <a:alpha val="40209"/>
            </a:srgbClr>
          </a:solidFill>
          <a:ln w="12700">
            <a:miter lim="400000"/>
          </a:ln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p:spPr>
        <p:txBody>
          <a:bodyPr lIns="60960" tIns="60960" rIns="60960" bIns="60960" anchor="ctr"/>
          <a:lstStyle/>
          <a:p>
            <a:pPr defTabSz="457200">
              <a:defRPr sz="4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pic>
        <p:nvPicPr>
          <p:cNvPr id="539" name="Picture 53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457361">
            <a:off x="3655389" y="3459673"/>
            <a:ext cx="2085077" cy="129541"/>
          </a:xfrm>
          <a:prstGeom prst="rect">
            <a:avLst/>
          </a:prstGeom>
        </p:spPr>
      </p:pic>
      <p:sp>
        <p:nvSpPr>
          <p:cNvPr id="541" name="Shape 541"/>
          <p:cNvSpPr/>
          <p:nvPr/>
        </p:nvSpPr>
        <p:spPr>
          <a:xfrm>
            <a:off x="1211501" y="3217325"/>
            <a:ext cx="2487665" cy="349135"/>
          </a:xfrm>
          <a:prstGeom prst="rect">
            <a:avLst/>
          </a:prstGeom>
          <a:solidFill>
            <a:srgbClr val="78C4E4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BUILD ECONOMIES</a:t>
            </a:r>
          </a:p>
        </p:txBody>
      </p:sp>
      <p:sp>
        <p:nvSpPr>
          <p:cNvPr id="542" name="Shape 542"/>
          <p:cNvSpPr/>
          <p:nvPr/>
        </p:nvSpPr>
        <p:spPr>
          <a:xfrm>
            <a:off x="1211501" y="3782475"/>
            <a:ext cx="2487665" cy="349135"/>
          </a:xfrm>
          <a:prstGeom prst="rect">
            <a:avLst/>
          </a:prstGeom>
          <a:solidFill>
            <a:srgbClr val="C6D2D5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MANAGED SERVICES</a:t>
            </a:r>
          </a:p>
        </p:txBody>
      </p:sp>
      <p:sp>
        <p:nvSpPr>
          <p:cNvPr id="543" name="Shape 543"/>
          <p:cNvSpPr/>
          <p:nvPr/>
        </p:nvSpPr>
        <p:spPr>
          <a:xfrm>
            <a:off x="1211501" y="4347625"/>
            <a:ext cx="2487665" cy="349135"/>
          </a:xfrm>
          <a:prstGeom prst="rect">
            <a:avLst/>
          </a:prstGeom>
          <a:solidFill>
            <a:srgbClr val="717A7E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 dirty="0"/>
              <a:t>COMPATIBLE</a:t>
            </a:r>
          </a:p>
        </p:txBody>
      </p:sp>
      <p:sp>
        <p:nvSpPr>
          <p:cNvPr id="544" name="Shape 544"/>
          <p:cNvSpPr/>
          <p:nvPr/>
        </p:nvSpPr>
        <p:spPr>
          <a:xfrm>
            <a:off x="1211501" y="4912775"/>
            <a:ext cx="2487665" cy="349135"/>
          </a:xfrm>
          <a:prstGeom prst="rect">
            <a:avLst/>
          </a:prstGeom>
          <a:solidFill>
            <a:srgbClr val="414648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CORE</a:t>
            </a:r>
          </a:p>
        </p:txBody>
      </p:sp>
      <p:sp>
        <p:nvSpPr>
          <p:cNvPr id="545" name="Shape 545"/>
          <p:cNvSpPr/>
          <p:nvPr/>
        </p:nvSpPr>
        <p:spPr>
          <a:xfrm>
            <a:off x="5918252" y="1746784"/>
            <a:ext cx="4433454" cy="379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400">
                <a:solidFill>
                  <a:srgbClr val="FFFFFF"/>
                </a:solidFill>
              </a:defRPr>
            </a:pPr>
            <a:r>
              <a:rPr sz="2200"/>
              <a:t>CUSTOMISABLE, CROSS VERTICAL TOOLS TO BUILD IN-GAME ECONOMIES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  <a:endParaRPr sz="2200"/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Non-monetary currencies and XP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Virtual goods - inventory &amp; management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In-app purchases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Anti-fraud controls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Rewards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Achievements</a:t>
            </a:r>
          </a:p>
        </p:txBody>
      </p:sp>
      <p:pic>
        <p:nvPicPr>
          <p:cNvPr id="54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501" y="3211426"/>
            <a:ext cx="260451" cy="360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450" y="4940598"/>
            <a:ext cx="412553" cy="29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376" y="4339168"/>
            <a:ext cx="306702" cy="36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2333" y="3782224"/>
            <a:ext cx="310787" cy="3496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111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723467" y="554964"/>
            <a:ext cx="4823024" cy="5748073"/>
          </a:xfrm>
          <a:prstGeom prst="rect">
            <a:avLst/>
          </a:prstGeom>
          <a:solidFill>
            <a:srgbClr val="000000">
              <a:alpha val="40209"/>
            </a:srgbClr>
          </a:solidFill>
          <a:ln w="12700">
            <a:miter lim="400000"/>
          </a:ln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p:spPr>
        <p:txBody>
          <a:bodyPr lIns="60960" tIns="60960" rIns="60960" bIns="60960" anchor="ctr"/>
          <a:lstStyle/>
          <a:p>
            <a:pPr defTabSz="457200">
              <a:defRPr sz="4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pic>
        <p:nvPicPr>
          <p:cNvPr id="553" name="Picture 55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343694">
            <a:off x="3574845" y="3175236"/>
            <a:ext cx="2239815" cy="129541"/>
          </a:xfrm>
          <a:prstGeom prst="rect">
            <a:avLst/>
          </a:prstGeom>
        </p:spPr>
      </p:pic>
      <p:sp>
        <p:nvSpPr>
          <p:cNvPr id="555" name="Shape 555"/>
          <p:cNvSpPr/>
          <p:nvPr/>
        </p:nvSpPr>
        <p:spPr>
          <a:xfrm>
            <a:off x="1211501" y="2652175"/>
            <a:ext cx="2487665" cy="349135"/>
          </a:xfrm>
          <a:prstGeom prst="rect">
            <a:avLst/>
          </a:prstGeom>
          <a:solidFill>
            <a:srgbClr val="FFB855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BUILD SOCIAL</a:t>
            </a:r>
          </a:p>
        </p:txBody>
      </p:sp>
      <p:sp>
        <p:nvSpPr>
          <p:cNvPr id="556" name="Shape 556"/>
          <p:cNvSpPr/>
          <p:nvPr/>
        </p:nvSpPr>
        <p:spPr>
          <a:xfrm>
            <a:off x="1211501" y="3217325"/>
            <a:ext cx="2487665" cy="349135"/>
          </a:xfrm>
          <a:prstGeom prst="rect">
            <a:avLst/>
          </a:prstGeom>
          <a:solidFill>
            <a:srgbClr val="78C4E4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BUILD ECONOMIES</a:t>
            </a:r>
          </a:p>
        </p:txBody>
      </p:sp>
      <p:sp>
        <p:nvSpPr>
          <p:cNvPr id="557" name="Shape 557"/>
          <p:cNvSpPr/>
          <p:nvPr/>
        </p:nvSpPr>
        <p:spPr>
          <a:xfrm>
            <a:off x="1211501" y="3782475"/>
            <a:ext cx="2487665" cy="349135"/>
          </a:xfrm>
          <a:prstGeom prst="rect">
            <a:avLst/>
          </a:prstGeom>
          <a:solidFill>
            <a:srgbClr val="C6D2D5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MANAGED SERVICES</a:t>
            </a:r>
          </a:p>
        </p:txBody>
      </p:sp>
      <p:sp>
        <p:nvSpPr>
          <p:cNvPr id="558" name="Shape 558"/>
          <p:cNvSpPr/>
          <p:nvPr/>
        </p:nvSpPr>
        <p:spPr>
          <a:xfrm>
            <a:off x="1211501" y="4347625"/>
            <a:ext cx="2487665" cy="349135"/>
          </a:xfrm>
          <a:prstGeom prst="rect">
            <a:avLst/>
          </a:prstGeom>
          <a:solidFill>
            <a:srgbClr val="717A7E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COMPATIBLE</a:t>
            </a:r>
          </a:p>
        </p:txBody>
      </p:sp>
      <p:sp>
        <p:nvSpPr>
          <p:cNvPr id="559" name="Shape 559"/>
          <p:cNvSpPr/>
          <p:nvPr/>
        </p:nvSpPr>
        <p:spPr>
          <a:xfrm>
            <a:off x="1211501" y="4912775"/>
            <a:ext cx="2487665" cy="349135"/>
          </a:xfrm>
          <a:prstGeom prst="rect">
            <a:avLst/>
          </a:prstGeom>
          <a:solidFill>
            <a:srgbClr val="414648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CORE</a:t>
            </a:r>
          </a:p>
        </p:txBody>
      </p:sp>
      <p:sp>
        <p:nvSpPr>
          <p:cNvPr id="560" name="Shape 560"/>
          <p:cNvSpPr/>
          <p:nvPr/>
        </p:nvSpPr>
        <p:spPr>
          <a:xfrm>
            <a:off x="5918252" y="1192330"/>
            <a:ext cx="4433454" cy="4473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400">
                <a:solidFill>
                  <a:srgbClr val="FFFFFF"/>
                </a:solidFill>
              </a:defRPr>
            </a:pPr>
            <a:r>
              <a:rPr sz="2200"/>
              <a:t>CUSTOMISABLE, CROSS-VERTICAL TOOLS FOR SOCIAL &amp; MULTIPLAYER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  <a:endParaRPr sz="2200"/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Friends lists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Teams and clans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Matchmaking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Chat and P2P messaging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Leaderboards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Multiplayer - turn-based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Multiplayer - real-time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Challenges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Sharing and gifting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/>
              <a:t>Tournaments</a:t>
            </a:r>
          </a:p>
        </p:txBody>
      </p:sp>
      <p:pic>
        <p:nvPicPr>
          <p:cNvPr id="56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501" y="3211426"/>
            <a:ext cx="260451" cy="360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333" y="3782224"/>
            <a:ext cx="310787" cy="349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450" y="4940598"/>
            <a:ext cx="412553" cy="29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4376" y="4339168"/>
            <a:ext cx="306702" cy="36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0764" y="2656762"/>
            <a:ext cx="393926" cy="359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487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93">
              <a:schemeClr val="bg1">
                <a:lumMod val="95000"/>
              </a:schemeClr>
            </a:gs>
            <a:gs pos="99541">
              <a:srgbClr val="78C4E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5723467" y="1223433"/>
            <a:ext cx="4823024" cy="4902069"/>
          </a:xfrm>
          <a:prstGeom prst="rect">
            <a:avLst/>
          </a:prstGeom>
          <a:solidFill>
            <a:srgbClr val="000000">
              <a:alpha val="40209"/>
            </a:srgbClr>
          </a:solidFill>
          <a:ln w="12700">
            <a:miter lim="400000"/>
          </a:ln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p:spPr>
        <p:txBody>
          <a:bodyPr lIns="60960" tIns="60960" rIns="60960" bIns="60960" anchor="ctr"/>
          <a:lstStyle/>
          <a:p>
            <a:pPr defTabSz="457200">
              <a:defRPr sz="4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pic>
        <p:nvPicPr>
          <p:cNvPr id="569" name="Picture 56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59568">
            <a:off x="3463904" y="2905361"/>
            <a:ext cx="2480746" cy="129541"/>
          </a:xfrm>
          <a:prstGeom prst="rect">
            <a:avLst/>
          </a:prstGeom>
        </p:spPr>
      </p:pic>
      <p:sp>
        <p:nvSpPr>
          <p:cNvPr id="571" name="Shape 571"/>
          <p:cNvSpPr/>
          <p:nvPr/>
        </p:nvSpPr>
        <p:spPr>
          <a:xfrm>
            <a:off x="1211501" y="2087025"/>
            <a:ext cx="2487665" cy="349135"/>
          </a:xfrm>
          <a:prstGeom prst="rect">
            <a:avLst/>
          </a:prstGeom>
          <a:solidFill>
            <a:srgbClr val="00AAE2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MANAGE &amp; OPTIMISE</a:t>
            </a:r>
          </a:p>
        </p:txBody>
      </p:sp>
      <p:sp>
        <p:nvSpPr>
          <p:cNvPr id="572" name="Shape 572"/>
          <p:cNvSpPr/>
          <p:nvPr/>
        </p:nvSpPr>
        <p:spPr>
          <a:xfrm>
            <a:off x="1211501" y="2652175"/>
            <a:ext cx="2487665" cy="349135"/>
          </a:xfrm>
          <a:prstGeom prst="rect">
            <a:avLst/>
          </a:prstGeom>
          <a:solidFill>
            <a:srgbClr val="FFB855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BUILD SOCIAL</a:t>
            </a:r>
          </a:p>
        </p:txBody>
      </p:sp>
      <p:sp>
        <p:nvSpPr>
          <p:cNvPr id="573" name="Shape 573"/>
          <p:cNvSpPr/>
          <p:nvPr/>
        </p:nvSpPr>
        <p:spPr>
          <a:xfrm>
            <a:off x="1211501" y="3217325"/>
            <a:ext cx="2487665" cy="349135"/>
          </a:xfrm>
          <a:prstGeom prst="rect">
            <a:avLst/>
          </a:prstGeom>
          <a:solidFill>
            <a:srgbClr val="78C4E4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BUILD ECONOMIES</a:t>
            </a:r>
          </a:p>
        </p:txBody>
      </p:sp>
      <p:sp>
        <p:nvSpPr>
          <p:cNvPr id="574" name="Shape 574"/>
          <p:cNvSpPr/>
          <p:nvPr/>
        </p:nvSpPr>
        <p:spPr>
          <a:xfrm>
            <a:off x="1211501" y="3782475"/>
            <a:ext cx="2487665" cy="349135"/>
          </a:xfrm>
          <a:prstGeom prst="rect">
            <a:avLst/>
          </a:prstGeom>
          <a:solidFill>
            <a:srgbClr val="C6D2D5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MANAGED SERVICES</a:t>
            </a:r>
          </a:p>
        </p:txBody>
      </p:sp>
      <p:sp>
        <p:nvSpPr>
          <p:cNvPr id="575" name="Shape 575"/>
          <p:cNvSpPr/>
          <p:nvPr/>
        </p:nvSpPr>
        <p:spPr>
          <a:xfrm>
            <a:off x="1211501" y="4347625"/>
            <a:ext cx="2487665" cy="349135"/>
          </a:xfrm>
          <a:prstGeom prst="rect">
            <a:avLst/>
          </a:prstGeom>
          <a:solidFill>
            <a:srgbClr val="717A7E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COMPATIBLE</a:t>
            </a:r>
          </a:p>
        </p:txBody>
      </p:sp>
      <p:sp>
        <p:nvSpPr>
          <p:cNvPr id="576" name="Shape 576"/>
          <p:cNvSpPr/>
          <p:nvPr/>
        </p:nvSpPr>
        <p:spPr>
          <a:xfrm>
            <a:off x="1211501" y="4912775"/>
            <a:ext cx="2487665" cy="349135"/>
          </a:xfrm>
          <a:prstGeom prst="rect">
            <a:avLst/>
          </a:prstGeom>
          <a:solidFill>
            <a:srgbClr val="414648">
              <a:alpha val="9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indent="63500"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sz="1800"/>
              <a:t>CORE</a:t>
            </a:r>
          </a:p>
        </p:txBody>
      </p:sp>
      <p:sp>
        <p:nvSpPr>
          <p:cNvPr id="577" name="Shape 577"/>
          <p:cNvSpPr/>
          <p:nvPr/>
        </p:nvSpPr>
        <p:spPr>
          <a:xfrm>
            <a:off x="5918252" y="1577508"/>
            <a:ext cx="4433454" cy="4134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400">
                <a:solidFill>
                  <a:srgbClr val="FFFFFF"/>
                </a:solidFill>
              </a:defRPr>
            </a:pPr>
            <a:r>
              <a:rPr sz="2200" dirty="0"/>
              <a:t>MANAGING AND OPTIMISING YOUR GAME POST LAUNCH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  <a:endParaRPr sz="2200" dirty="0"/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Player profiles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Player management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Customer service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u="sng" dirty="0"/>
              <a:t>Segmentation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u="sng" dirty="0"/>
              <a:t>Experimentation (A/B testing)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Custom analytics and dashboards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u="sng" dirty="0"/>
              <a:t>Custom management screens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Roles and permissions</a:t>
            </a:r>
          </a:p>
          <a:p>
            <a:pPr marL="152400" indent="-152400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rPr sz="2200" dirty="0"/>
              <a:t>Abuse reporting and banning</a:t>
            </a:r>
          </a:p>
        </p:txBody>
      </p:sp>
      <p:pic>
        <p:nvPicPr>
          <p:cNvPr id="5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620" y="2061935"/>
            <a:ext cx="402214" cy="399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01" y="3211426"/>
            <a:ext cx="260451" cy="360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2333" y="3782224"/>
            <a:ext cx="310787" cy="349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450" y="4940598"/>
            <a:ext cx="412553" cy="29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4376" y="4339168"/>
            <a:ext cx="306702" cy="36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0764" y="2656762"/>
            <a:ext cx="393926" cy="359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536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93">
              <a:schemeClr val="bg1">
                <a:lumMod val="95000"/>
              </a:schemeClr>
            </a:gs>
            <a:gs pos="99541">
              <a:srgbClr val="78C4E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454" y="0"/>
            <a:ext cx="14269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1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54" y="650631"/>
            <a:ext cx="7110046" cy="2022231"/>
          </a:xfrm>
          <a:solidFill>
            <a:srgbClr val="FF9300"/>
          </a:solidFill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What is back-end-as-a-service?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Why you need Baas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81954" y="4548554"/>
            <a:ext cx="7110046" cy="1669918"/>
          </a:xfrm>
          <a:prstGeom prst="rect">
            <a:avLst/>
          </a:prstGeom>
          <a:solidFill>
            <a:srgbClr val="FF930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A complete back-end service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Our features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How our customers use it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1954" y="3411416"/>
            <a:ext cx="7110046" cy="1137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81954" y="650630"/>
            <a:ext cx="711004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solidFill>
                  <a:schemeClr val="bg1"/>
                </a:solidFill>
              </a:rPr>
              <a:t>Got Baas?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96" y="3435482"/>
            <a:ext cx="3803904" cy="10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6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889" y="0"/>
            <a:ext cx="13840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5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9704" y="0"/>
            <a:ext cx="17744791" cy="72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8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asted-image.t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" y="1081"/>
            <a:ext cx="12180570" cy="6855839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hape 4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364835" y="400706"/>
            <a:ext cx="5932408" cy="1057021"/>
          </a:xfrm>
          <a:prstGeom prst="rect">
            <a:avLst/>
          </a:prstGeom>
          <a:solidFill>
            <a:srgbClr val="00AAE2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6400">
                <a:solidFill>
                  <a:srgbClr val="FFFFFF"/>
                </a:solidFill>
              </a:defRPr>
            </a:pPr>
            <a:r>
              <a:rPr sz="3200"/>
              <a:t>Casual Game Case Study:</a:t>
            </a:r>
          </a:p>
          <a:p>
            <a:pPr algn="l">
              <a:defRPr sz="6400">
                <a:solidFill>
                  <a:srgbClr val="FFFFFF"/>
                </a:solidFill>
              </a:defRPr>
            </a:pPr>
            <a:r>
              <a:rPr sz="3200"/>
              <a:t>Lara Croft - Relic Run</a:t>
            </a:r>
          </a:p>
        </p:txBody>
      </p:sp>
      <p:sp>
        <p:nvSpPr>
          <p:cNvPr id="470" name="Shape 470"/>
          <p:cNvSpPr/>
          <p:nvPr/>
        </p:nvSpPr>
        <p:spPr>
          <a:xfrm>
            <a:off x="364834" y="1589709"/>
            <a:ext cx="4627295" cy="3457678"/>
          </a:xfrm>
          <a:prstGeom prst="rect">
            <a:avLst/>
          </a:prstGeom>
          <a:solidFill>
            <a:srgbClr val="FF8700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defRPr sz="2800">
                <a:solidFill>
                  <a:srgbClr val="FFFFFF"/>
                </a:solidFill>
              </a:defRPr>
            </a:pPr>
            <a:r>
              <a:rPr sz="2000" dirty="0"/>
              <a:t>Key mobile title released by Square Enix featuring their strongest IP</a:t>
            </a:r>
          </a:p>
          <a:p>
            <a:pPr algn="l">
              <a:defRPr sz="2800">
                <a:solidFill>
                  <a:srgbClr val="FFFFFF"/>
                </a:solidFill>
              </a:defRPr>
            </a:pPr>
            <a:endParaRPr sz="2000" dirty="0"/>
          </a:p>
          <a:p>
            <a:pPr algn="l">
              <a:defRPr sz="2800">
                <a:solidFill>
                  <a:srgbClr val="FFFFFF"/>
                </a:solidFill>
              </a:defRPr>
            </a:pPr>
            <a:r>
              <a:rPr sz="2000" dirty="0"/>
              <a:t>GameSparks supports: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player profiles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currencies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in-app purchases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multiplayer and matchmaking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game state persistence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game management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scheduled push campaigns / notifications</a:t>
            </a:r>
          </a:p>
        </p:txBody>
      </p:sp>
    </p:spTree>
    <p:extLst>
      <p:ext uri="{BB962C8B-B14F-4D97-AF65-F5344CB8AC3E}">
        <p14:creationId xmlns:p14="http://schemas.microsoft.com/office/powerpoint/2010/main" val="5171081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280"/>
            <a:ext cx="12563280" cy="688856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64835" y="400706"/>
            <a:ext cx="5932408" cy="1057021"/>
          </a:xfrm>
          <a:prstGeom prst="rect">
            <a:avLst/>
          </a:prstGeom>
          <a:solidFill>
            <a:srgbClr val="00AAE2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6400">
                <a:solidFill>
                  <a:srgbClr val="FFFFFF"/>
                </a:solidFill>
              </a:defRPr>
            </a:pPr>
            <a:r>
              <a:rPr sz="3200"/>
              <a:t>Casual Game Case Study:</a:t>
            </a:r>
          </a:p>
          <a:p>
            <a:pPr algn="l">
              <a:defRPr sz="6400">
                <a:solidFill>
                  <a:srgbClr val="FFFFFF"/>
                </a:solidFill>
              </a:defRPr>
            </a:pPr>
            <a:r>
              <a:rPr sz="3200"/>
              <a:t>Hungry Shark</a:t>
            </a:r>
          </a:p>
        </p:txBody>
      </p:sp>
      <p:sp>
        <p:nvSpPr>
          <p:cNvPr id="476" name="Shape 476"/>
          <p:cNvSpPr/>
          <p:nvPr/>
        </p:nvSpPr>
        <p:spPr>
          <a:xfrm>
            <a:off x="345785" y="1583531"/>
            <a:ext cx="5610172" cy="4073231"/>
          </a:xfrm>
          <a:prstGeom prst="rect">
            <a:avLst/>
          </a:prstGeom>
          <a:solidFill>
            <a:srgbClr val="FF8700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defRPr sz="2800">
                <a:solidFill>
                  <a:srgbClr val="FFFFFF"/>
                </a:solidFill>
              </a:defRPr>
            </a:pPr>
            <a:r>
              <a:rPr sz="2000" dirty="0"/>
              <a:t>Smash hit game from Ubisoft owned FGOL</a:t>
            </a:r>
          </a:p>
          <a:p>
            <a:pPr algn="l">
              <a:defRPr sz="2800">
                <a:solidFill>
                  <a:srgbClr val="FFFFFF"/>
                </a:solidFill>
              </a:defRPr>
            </a:pPr>
            <a:endParaRPr sz="2000" dirty="0"/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Existing game, re-invigorated by addition of Weekly Live Events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Implemented in under 4 weeks, from start to finish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Significant increase in engagement</a:t>
            </a:r>
          </a:p>
          <a:p>
            <a:pPr algn="l">
              <a:defRPr sz="2800">
                <a:solidFill>
                  <a:srgbClr val="FFFFFF"/>
                </a:solidFill>
              </a:defRPr>
            </a:pPr>
            <a:endParaRPr sz="2000" dirty="0"/>
          </a:p>
          <a:p>
            <a:pPr algn="l">
              <a:defRPr sz="2800">
                <a:solidFill>
                  <a:srgbClr val="FFFFFF"/>
                </a:solidFill>
              </a:defRPr>
            </a:pPr>
            <a:r>
              <a:rPr sz="2000" dirty="0"/>
              <a:t>FGOL can create new events as they like, notify their players and invite them to compete over the course of a tournament which usually lasts a week. Different goals can be set by event or tournament and winners tracked in leaderboards and prizes  are automatically rewarded</a:t>
            </a:r>
          </a:p>
        </p:txBody>
      </p:sp>
    </p:spTree>
    <p:extLst>
      <p:ext uri="{BB962C8B-B14F-4D97-AF65-F5344CB8AC3E}">
        <p14:creationId xmlns:p14="http://schemas.microsoft.com/office/powerpoint/2010/main" val="12389581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mmx-racing_001.jpg"/>
          <p:cNvPicPr>
            <a:picLocks noChangeAspect="1"/>
          </p:cNvPicPr>
          <p:nvPr/>
        </p:nvPicPr>
        <p:blipFill>
          <a:blip r:embed="rId2">
            <a:extLst/>
          </a:blip>
          <a:srcRect t="12407" b="12407"/>
          <a:stretch>
            <a:fillRect/>
          </a:stretch>
        </p:blipFill>
        <p:spPr>
          <a:xfrm>
            <a:off x="0" y="-8467"/>
            <a:ext cx="12191990" cy="687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-gau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  <a:effectLst>
            <a:outerShdw blurRad="177800" dist="1016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480" name="Shape 4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364835" y="400706"/>
            <a:ext cx="5932408" cy="1057021"/>
          </a:xfrm>
          <a:prstGeom prst="rect">
            <a:avLst/>
          </a:prstGeom>
          <a:solidFill>
            <a:srgbClr val="00AAE2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6400">
                <a:solidFill>
                  <a:srgbClr val="FFFFFF"/>
                </a:solidFill>
              </a:defRPr>
            </a:pPr>
            <a:r>
              <a:rPr sz="3200"/>
              <a:t>Casual Game Case Study:</a:t>
            </a:r>
          </a:p>
          <a:p>
            <a:pPr algn="l">
              <a:defRPr sz="6400">
                <a:solidFill>
                  <a:srgbClr val="FFFFFF"/>
                </a:solidFill>
              </a:defRPr>
            </a:pPr>
            <a:r>
              <a:rPr sz="3200"/>
              <a:t>MMX Racing</a:t>
            </a:r>
          </a:p>
        </p:txBody>
      </p:sp>
      <p:sp>
        <p:nvSpPr>
          <p:cNvPr id="482" name="Shape 482"/>
          <p:cNvSpPr/>
          <p:nvPr/>
        </p:nvSpPr>
        <p:spPr>
          <a:xfrm>
            <a:off x="364834" y="1589709"/>
            <a:ext cx="4083597" cy="3765454"/>
          </a:xfrm>
          <a:prstGeom prst="rect">
            <a:avLst/>
          </a:prstGeom>
          <a:solidFill>
            <a:srgbClr val="FF8700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defRPr sz="2800">
                <a:solidFill>
                  <a:srgbClr val="FFFFFF"/>
                </a:solidFill>
              </a:defRPr>
            </a:pPr>
            <a:r>
              <a:rPr sz="2000" dirty="0"/>
              <a:t>Chart topper from Hutch Games in London:</a:t>
            </a:r>
          </a:p>
          <a:p>
            <a:pPr algn="l">
              <a:defRPr sz="2800">
                <a:solidFill>
                  <a:srgbClr val="FFFFFF"/>
                </a:solidFill>
              </a:defRPr>
            </a:pPr>
            <a:endParaRPr sz="2000" dirty="0"/>
          </a:p>
          <a:p>
            <a:pPr algn="l">
              <a:defRPr sz="2800">
                <a:solidFill>
                  <a:srgbClr val="FFFFFF"/>
                </a:solidFill>
              </a:defRPr>
            </a:pPr>
            <a:r>
              <a:rPr sz="2000" dirty="0"/>
              <a:t>GameSparks supports: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player profiles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currencies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in-app purchases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u="sng" dirty="0"/>
              <a:t>multiplayer and matchmaking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game state persistence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game management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push campaigns &amp; notifications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leaderboards</a:t>
            </a:r>
          </a:p>
        </p:txBody>
      </p:sp>
    </p:spTree>
    <p:extLst>
      <p:ext uri="{BB962C8B-B14F-4D97-AF65-F5344CB8AC3E}">
        <p14:creationId xmlns:p14="http://schemas.microsoft.com/office/powerpoint/2010/main" val="6252139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-gau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  <a:effectLst>
            <a:outerShdw blurRad="177800" dist="1016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492" name="Shape 492"/>
          <p:cNvSpPr>
            <a:spLocks noGrp="1"/>
          </p:cNvSpPr>
          <p:nvPr>
            <p:ph type="sldNum" sz="quarter" idx="4294967295"/>
          </p:nvPr>
        </p:nvSpPr>
        <p:spPr>
          <a:xfrm>
            <a:off x="11846942" y="6437589"/>
            <a:ext cx="249387" cy="249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364835" y="646928"/>
            <a:ext cx="5932408" cy="564578"/>
          </a:xfrm>
          <a:prstGeom prst="rect">
            <a:avLst/>
          </a:prstGeom>
          <a:solidFill>
            <a:srgbClr val="00AAE2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6400">
                <a:solidFill>
                  <a:srgbClr val="FFFFFF"/>
                </a:solidFill>
              </a:defRPr>
            </a:lvl1pPr>
          </a:lstStyle>
          <a:p>
            <a:r>
              <a:rPr sz="3200" dirty="0"/>
              <a:t>7 </a:t>
            </a:r>
            <a:r>
              <a:rPr lang="en-IE" sz="3200" dirty="0" smtClean="0"/>
              <a:t>D</a:t>
            </a:r>
            <a:r>
              <a:rPr sz="3200" dirty="0" smtClean="0"/>
              <a:t>ays </a:t>
            </a:r>
            <a:r>
              <a:rPr sz="3200" dirty="0"/>
              <a:t>to Die</a:t>
            </a:r>
          </a:p>
        </p:txBody>
      </p:sp>
      <p:sp>
        <p:nvSpPr>
          <p:cNvPr id="494" name="Shape 494"/>
          <p:cNvSpPr/>
          <p:nvPr/>
        </p:nvSpPr>
        <p:spPr>
          <a:xfrm>
            <a:off x="364835" y="1317861"/>
            <a:ext cx="4293662" cy="3149901"/>
          </a:xfrm>
          <a:prstGeom prst="rect">
            <a:avLst/>
          </a:prstGeom>
          <a:solidFill>
            <a:srgbClr val="FF8700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defRPr sz="2800">
                <a:solidFill>
                  <a:srgbClr val="FFFFFF"/>
                </a:solidFill>
              </a:defRPr>
            </a:pPr>
            <a:r>
              <a:rPr sz="2000" dirty="0" smtClean="0"/>
              <a:t>Key </a:t>
            </a:r>
            <a:r>
              <a:rPr sz="2000" dirty="0"/>
              <a:t>Use Cases</a:t>
            </a:r>
          </a:p>
          <a:p>
            <a:pPr algn="l">
              <a:defRPr sz="2800">
                <a:solidFill>
                  <a:srgbClr val="FFFFFF"/>
                </a:solidFill>
              </a:defRPr>
            </a:pPr>
            <a:endParaRPr sz="2000" dirty="0"/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Analytics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Dynamic Loot Management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Heat Mapping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Persistent Player Data</a:t>
            </a:r>
          </a:p>
          <a:p>
            <a:pPr marL="418824" lvl="1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Inventory, position etc</a:t>
            </a:r>
          </a:p>
          <a:p>
            <a:pPr marL="418824" lvl="1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Prevent item duplication</a:t>
            </a:r>
          </a:p>
          <a:p>
            <a:pPr marL="418824" lvl="1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Store / Share building prints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Companion Apps</a:t>
            </a:r>
          </a:p>
        </p:txBody>
      </p:sp>
    </p:spTree>
    <p:extLst>
      <p:ext uri="{BB962C8B-B14F-4D97-AF65-F5344CB8AC3E}">
        <p14:creationId xmlns:p14="http://schemas.microsoft.com/office/powerpoint/2010/main" val="18597958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/>
          </p:cNvSpPr>
          <p:nvPr>
            <p:ph type="sldNum" sz="quarter" idx="4294967295"/>
          </p:nvPr>
        </p:nvSpPr>
        <p:spPr>
          <a:xfrm>
            <a:off x="11846942" y="6437589"/>
            <a:ext cx="249387" cy="249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364835" y="646928"/>
            <a:ext cx="5932408" cy="564578"/>
          </a:xfrm>
          <a:prstGeom prst="rect">
            <a:avLst/>
          </a:prstGeom>
          <a:solidFill>
            <a:srgbClr val="00AAE2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6400">
                <a:solidFill>
                  <a:srgbClr val="FFFFFF"/>
                </a:solidFill>
              </a:defRPr>
            </a:lvl1pPr>
          </a:lstStyle>
          <a:p>
            <a:r>
              <a:rPr lang="en-IE" sz="3200" dirty="0" smtClean="0"/>
              <a:t>World War Toons</a:t>
            </a:r>
            <a:endParaRPr sz="3200" dirty="0"/>
          </a:p>
        </p:txBody>
      </p:sp>
      <p:sp>
        <p:nvSpPr>
          <p:cNvPr id="494" name="Shape 494"/>
          <p:cNvSpPr/>
          <p:nvPr/>
        </p:nvSpPr>
        <p:spPr>
          <a:xfrm>
            <a:off x="364835" y="1278210"/>
            <a:ext cx="4194808" cy="2534348"/>
          </a:xfrm>
          <a:prstGeom prst="rect">
            <a:avLst/>
          </a:prstGeom>
          <a:solidFill>
            <a:srgbClr val="FF8700">
              <a:alpha val="8951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defRPr sz="2800">
                <a:solidFill>
                  <a:srgbClr val="FFFFFF"/>
                </a:solidFill>
              </a:defRPr>
            </a:pPr>
            <a:r>
              <a:rPr sz="2000" dirty="0" smtClean="0"/>
              <a:t>Key </a:t>
            </a:r>
            <a:r>
              <a:rPr sz="2000" dirty="0"/>
              <a:t>Use Cases</a:t>
            </a:r>
          </a:p>
          <a:p>
            <a:pPr algn="l">
              <a:defRPr sz="2800">
                <a:solidFill>
                  <a:srgbClr val="FFFFFF"/>
                </a:solidFill>
              </a:defRPr>
            </a:pPr>
            <a:endParaRPr sz="2000" dirty="0"/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 smtClean="0"/>
              <a:t>Persistent </a:t>
            </a:r>
            <a:r>
              <a:rPr sz="2000" dirty="0"/>
              <a:t>Player Data</a:t>
            </a:r>
          </a:p>
          <a:p>
            <a:pPr marL="418824" lvl="1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sz="2000" dirty="0"/>
              <a:t>Inventory, </a:t>
            </a:r>
            <a:r>
              <a:rPr lang="en-IE" sz="2000" dirty="0" smtClean="0"/>
              <a:t>load-outs</a:t>
            </a:r>
            <a:endParaRPr sz="2000" dirty="0"/>
          </a:p>
          <a:p>
            <a:pPr marL="418824" lvl="1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lang="en-IE" sz="2000" dirty="0" smtClean="0"/>
              <a:t>Randomisation</a:t>
            </a:r>
          </a:p>
          <a:p>
            <a:pPr marL="418824" lvl="1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lang="en-IE" sz="2000" dirty="0" smtClean="0"/>
              <a:t>Card Packs</a:t>
            </a:r>
          </a:p>
          <a:p>
            <a:pPr marL="158474" lvl="1" indent="-158474">
              <a:buClr>
                <a:srgbClr val="FAFAFA"/>
              </a:buClr>
              <a:buSzPct val="82000"/>
              <a:buFontTx/>
              <a:buChar char="★"/>
              <a:defRPr sz="2800">
                <a:solidFill>
                  <a:srgbClr val="FFFFFF"/>
                </a:solidFill>
              </a:defRPr>
            </a:pPr>
            <a:r>
              <a:rPr lang="en-IE" sz="2000" dirty="0" smtClean="0"/>
              <a:t>PSN </a:t>
            </a:r>
            <a:r>
              <a:rPr lang="en-IE" sz="2000" dirty="0"/>
              <a:t>Entitlement Integrations</a:t>
            </a:r>
          </a:p>
          <a:p>
            <a:pPr marL="158474" indent="-158474">
              <a:buClr>
                <a:srgbClr val="FAFAFA"/>
              </a:buClr>
              <a:buSzPct val="82000"/>
              <a:buChar char="★"/>
              <a:defRPr sz="2800">
                <a:solidFill>
                  <a:srgbClr val="FFFFFF"/>
                </a:solidFill>
              </a:defRPr>
            </a:pPr>
            <a:r>
              <a:rPr lang="en-IE" sz="2000" dirty="0" smtClean="0"/>
              <a:t>Customer Support Management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041072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sldNum" sz="quarter" idx="2"/>
          </p:nvPr>
        </p:nvSpPr>
        <p:spPr>
          <a:xfrm>
            <a:off x="11868675" y="6431239"/>
            <a:ext cx="163588" cy="249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516126" y="27413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Backend as a service</a:t>
            </a:r>
            <a:endParaRPr lang="en-US" sz="4800" dirty="0"/>
          </a:p>
        </p:txBody>
      </p:sp>
      <p:pic>
        <p:nvPicPr>
          <p:cNvPr id="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6865" y="1606346"/>
            <a:ext cx="2833961" cy="1685768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12" name="Shape 396"/>
          <p:cNvSpPr/>
          <p:nvPr/>
        </p:nvSpPr>
        <p:spPr>
          <a:xfrm>
            <a:off x="1328300" y="858410"/>
            <a:ext cx="1187826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500"/>
            </a:lvl1pPr>
          </a:lstStyle>
          <a:p>
            <a:r>
              <a:rPr sz="3600" dirty="0"/>
              <a:t>Social</a:t>
            </a:r>
          </a:p>
        </p:txBody>
      </p:sp>
      <p:sp>
        <p:nvSpPr>
          <p:cNvPr id="13" name="Shape 399"/>
          <p:cNvSpPr/>
          <p:nvPr/>
        </p:nvSpPr>
        <p:spPr>
          <a:xfrm>
            <a:off x="98014" y="1373319"/>
            <a:ext cx="2418112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114300" indent="-114300" algn="r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sz="2000" dirty="0">
                <a:solidFill>
                  <a:srgbClr val="5A5F5E"/>
                </a:solidFill>
              </a:rPr>
              <a:t>Live chat</a:t>
            </a:r>
          </a:p>
          <a:p>
            <a:pPr marL="114300" indent="-114300" algn="r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sz="2000" dirty="0">
                <a:solidFill>
                  <a:srgbClr val="5A5F5E"/>
                </a:solidFill>
              </a:rPr>
              <a:t>Leaderboards</a:t>
            </a:r>
          </a:p>
          <a:p>
            <a:pPr marL="114300" indent="-114300" algn="r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sz="2000" dirty="0" smtClean="0"/>
              <a:t>Challenges</a:t>
            </a:r>
            <a:endParaRPr sz="2000" dirty="0"/>
          </a:p>
          <a:p>
            <a:pPr marL="114300" indent="-114300" algn="r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sz="2000" dirty="0"/>
              <a:t>Friends and teams</a:t>
            </a:r>
          </a:p>
          <a:p>
            <a:pPr marL="114300" indent="-114300" algn="r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sz="2000" dirty="0"/>
              <a:t>Events and tournaments</a:t>
            </a:r>
          </a:p>
        </p:txBody>
      </p:sp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9267" y="3948406"/>
            <a:ext cx="1617398" cy="2274508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18" name="Shape 397"/>
          <p:cNvSpPr/>
          <p:nvPr/>
        </p:nvSpPr>
        <p:spPr>
          <a:xfrm>
            <a:off x="133318" y="3924805"/>
            <a:ext cx="2863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4500"/>
            </a:lvl1pPr>
          </a:lstStyle>
          <a:p>
            <a:pPr algn="r"/>
            <a:r>
              <a:rPr lang="en-IE" sz="2800" dirty="0" smtClean="0"/>
              <a:t>IAPs &amp; </a:t>
            </a:r>
            <a:r>
              <a:rPr lang="en-IE" sz="2800" dirty="0" smtClean="0"/>
              <a:t>Storefronts</a:t>
            </a:r>
            <a:endParaRPr sz="2800" dirty="0"/>
          </a:p>
        </p:txBody>
      </p:sp>
      <p:sp>
        <p:nvSpPr>
          <p:cNvPr id="19" name="Shape 400"/>
          <p:cNvSpPr/>
          <p:nvPr/>
        </p:nvSpPr>
        <p:spPr>
          <a:xfrm>
            <a:off x="656755" y="4427828"/>
            <a:ext cx="2340110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114300" indent="-114300" algn="r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lang="en-IE" sz="2000" dirty="0" smtClean="0"/>
              <a:t>Meta-Currency</a:t>
            </a:r>
            <a:endParaRPr sz="2000" dirty="0"/>
          </a:p>
          <a:p>
            <a:pPr marL="114300" indent="-114300" algn="r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sz="2000" dirty="0"/>
              <a:t>Virtual </a:t>
            </a:r>
            <a:r>
              <a:rPr sz="2000" dirty="0" smtClean="0"/>
              <a:t>goods</a:t>
            </a:r>
            <a:endParaRPr lang="en-IE" sz="2000" dirty="0" smtClean="0"/>
          </a:p>
          <a:p>
            <a:pPr marL="114300" indent="-114300" algn="r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lang="en-IE" sz="2000" dirty="0" smtClean="0"/>
              <a:t>Store Integrations</a:t>
            </a:r>
          </a:p>
          <a:p>
            <a:pPr marL="114300" indent="-114300" algn="r">
              <a:buSzPct val="100000"/>
              <a:buChar char="•"/>
              <a:defRPr sz="2800">
                <a:solidFill>
                  <a:srgbClr val="5A5F5E"/>
                </a:solidFill>
              </a:defRPr>
            </a:pPr>
            <a:r>
              <a:rPr lang="en-IE" sz="2000" dirty="0" smtClean="0"/>
              <a:t>Receipt Validation</a:t>
            </a:r>
            <a:endParaRPr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48" y="1606346"/>
            <a:ext cx="1960698" cy="1960698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Shape 396"/>
          <p:cNvSpPr/>
          <p:nvPr/>
        </p:nvSpPr>
        <p:spPr>
          <a:xfrm>
            <a:off x="8678788" y="1523108"/>
            <a:ext cx="2730684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500"/>
            </a:lvl1pPr>
          </a:lstStyle>
          <a:p>
            <a:r>
              <a:rPr lang="en-IE" sz="3600" dirty="0" smtClean="0"/>
              <a:t>Cloud Storage</a:t>
            </a:r>
            <a:endParaRPr sz="3600" dirty="0"/>
          </a:p>
        </p:txBody>
      </p:sp>
      <p:sp>
        <p:nvSpPr>
          <p:cNvPr id="26" name="Shape 399"/>
          <p:cNvSpPr/>
          <p:nvPr/>
        </p:nvSpPr>
        <p:spPr>
          <a:xfrm>
            <a:off x="8678788" y="2198639"/>
            <a:ext cx="3463976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114300" indent="-114300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lang="en-IE" sz="2000" dirty="0" smtClean="0">
                <a:solidFill>
                  <a:srgbClr val="5A5F5E"/>
                </a:solidFill>
              </a:rPr>
              <a:t>Player Account Details</a:t>
            </a:r>
          </a:p>
          <a:p>
            <a:pPr marL="114300" indent="-114300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lang="en-IE" sz="2000" dirty="0" smtClean="0">
                <a:solidFill>
                  <a:srgbClr val="5A5F5E"/>
                </a:solidFill>
              </a:rPr>
              <a:t>Inventory</a:t>
            </a:r>
          </a:p>
          <a:p>
            <a:pPr marL="114300" indent="-114300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lang="en-IE" sz="2000" dirty="0" smtClean="0">
                <a:solidFill>
                  <a:srgbClr val="5A5F5E"/>
                </a:solidFill>
              </a:rPr>
              <a:t>Player Progress</a:t>
            </a:r>
          </a:p>
          <a:p>
            <a:pPr marL="114300" indent="-114300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lang="en-IE" sz="2000" dirty="0">
                <a:solidFill>
                  <a:srgbClr val="5A5F5E"/>
                </a:solidFill>
              </a:rPr>
              <a:t>e</a:t>
            </a:r>
            <a:r>
              <a:rPr lang="en-IE" sz="2000" dirty="0" smtClean="0">
                <a:solidFill>
                  <a:srgbClr val="5A5F5E"/>
                </a:solidFill>
              </a:rPr>
              <a:t>tc..</a:t>
            </a:r>
            <a:endParaRPr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70" y="4019822"/>
            <a:ext cx="2119254" cy="2119254"/>
          </a:xfrm>
          <a:prstGeom prst="rect">
            <a:avLst/>
          </a:prstGeom>
          <a:effectLst>
            <a:outerShdw blurRad="5334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Shape 396"/>
          <p:cNvSpPr/>
          <p:nvPr/>
        </p:nvSpPr>
        <p:spPr>
          <a:xfrm>
            <a:off x="8839769" y="4145539"/>
            <a:ext cx="1571007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500"/>
            </a:lvl1pPr>
          </a:lstStyle>
          <a:p>
            <a:r>
              <a:rPr lang="en-IE" sz="3200" dirty="0" smtClean="0"/>
              <a:t>Analytics</a:t>
            </a:r>
            <a:endParaRPr sz="3200" dirty="0"/>
          </a:p>
        </p:txBody>
      </p:sp>
      <p:sp>
        <p:nvSpPr>
          <p:cNvPr id="29" name="Shape 399"/>
          <p:cNvSpPr/>
          <p:nvPr/>
        </p:nvSpPr>
        <p:spPr>
          <a:xfrm>
            <a:off x="8839769" y="4611896"/>
            <a:ext cx="3463976" cy="161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114300" indent="-114300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lang="en-IE" sz="2000" dirty="0" smtClean="0">
                <a:solidFill>
                  <a:srgbClr val="5A5F5E"/>
                </a:solidFill>
              </a:rPr>
              <a:t>DAU, MAU</a:t>
            </a:r>
          </a:p>
          <a:p>
            <a:pPr marL="114300" indent="-114300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lang="en-IE" sz="2000" dirty="0" smtClean="0">
                <a:solidFill>
                  <a:srgbClr val="5A5F5E"/>
                </a:solidFill>
              </a:rPr>
              <a:t>Retention</a:t>
            </a:r>
          </a:p>
          <a:p>
            <a:pPr marL="114300" indent="-114300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lang="en-IE" sz="2000" dirty="0" smtClean="0">
                <a:solidFill>
                  <a:srgbClr val="5A5F5E"/>
                </a:solidFill>
              </a:rPr>
              <a:t>Session Duration</a:t>
            </a:r>
          </a:p>
          <a:p>
            <a:pPr marL="114300" indent="-114300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lang="en-IE" sz="2000" dirty="0" smtClean="0">
                <a:solidFill>
                  <a:srgbClr val="5A5F5E"/>
                </a:solidFill>
              </a:rPr>
              <a:t>Key Events</a:t>
            </a:r>
            <a:endParaRPr lang="en-IE" sz="2000" dirty="0" smtClean="0">
              <a:solidFill>
                <a:srgbClr val="5A5F5E"/>
              </a:solidFill>
            </a:endParaRPr>
          </a:p>
          <a:p>
            <a:pPr marL="114300" indent="-114300">
              <a:buSzPct val="100000"/>
              <a:buChar char="•"/>
              <a:defRPr sz="2800">
                <a:solidFill>
                  <a:schemeClr val="accent6">
                    <a:satOff val="1848"/>
                    <a:lumOff val="-15262"/>
                  </a:schemeClr>
                </a:solidFill>
              </a:defRPr>
            </a:pPr>
            <a:r>
              <a:rPr lang="en-IE" sz="2000" dirty="0" smtClean="0">
                <a:solidFill>
                  <a:srgbClr val="5A5F5E"/>
                </a:solidFill>
              </a:rPr>
              <a:t>ARPDAU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849573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982881" y="1178169"/>
            <a:ext cx="5695889" cy="5253070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1" name="Shape 391"/>
          <p:cNvSpPr>
            <a:spLocks noGrp="1"/>
          </p:cNvSpPr>
          <p:nvPr>
            <p:ph type="sldNum" sz="quarter" idx="2"/>
          </p:nvPr>
        </p:nvSpPr>
        <p:spPr>
          <a:xfrm>
            <a:off x="11868675" y="6431239"/>
            <a:ext cx="163588" cy="249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516126" y="27413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Backend as a service</a:t>
            </a:r>
            <a:endParaRPr lang="en-US" sz="4800" dirty="0"/>
          </a:p>
        </p:txBody>
      </p:sp>
      <p:pic>
        <p:nvPicPr>
          <p:cNvPr id="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3251" y="1639644"/>
            <a:ext cx="2833961" cy="1685768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3620" y="3645171"/>
            <a:ext cx="1617398" cy="2274508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1468881"/>
            <a:ext cx="1960698" cy="1960698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10" y="3813389"/>
            <a:ext cx="2234040" cy="22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487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14392" y="1929952"/>
            <a:ext cx="3631985" cy="3459439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1" name="Shape 391"/>
          <p:cNvSpPr>
            <a:spLocks noGrp="1"/>
          </p:cNvSpPr>
          <p:nvPr>
            <p:ph type="sldNum" sz="quarter" idx="2"/>
          </p:nvPr>
        </p:nvSpPr>
        <p:spPr>
          <a:xfrm>
            <a:off x="11868675" y="6431239"/>
            <a:ext cx="163588" cy="249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516126" y="27413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Backend as a service</a:t>
            </a:r>
            <a:endParaRPr lang="en-US" sz="4800" dirty="0"/>
          </a:p>
        </p:txBody>
      </p:sp>
      <p:pic>
        <p:nvPicPr>
          <p:cNvPr id="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090" y="2269770"/>
            <a:ext cx="1866321" cy="1110172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0281" y="3560999"/>
            <a:ext cx="1065147" cy="1497890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22" y="2088713"/>
            <a:ext cx="1291229" cy="1291229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317" y="3659671"/>
            <a:ext cx="1471240" cy="1471240"/>
          </a:xfrm>
          <a:prstGeom prst="rect">
            <a:avLst/>
          </a:prstGeom>
        </p:spPr>
      </p:pic>
      <p:sp>
        <p:nvSpPr>
          <p:cNvPr id="4" name="Cross 3"/>
          <p:cNvSpPr/>
          <p:nvPr/>
        </p:nvSpPr>
        <p:spPr>
          <a:xfrm>
            <a:off x="4752266" y="3242263"/>
            <a:ext cx="833743" cy="8348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96918" y="1101793"/>
            <a:ext cx="3604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Plugins or SDKs</a:t>
            </a:r>
            <a:endParaRPr lang="en-US" sz="3200" b="1" dirty="0"/>
          </a:p>
        </p:txBody>
      </p:sp>
      <p:pic>
        <p:nvPicPr>
          <p:cNvPr id="1026" name="Picture 2" descr="ttps://unity3d.com/profiles/unity3d/themes/unity/images/company/brand/logos/primary/unity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458" y="1929951"/>
            <a:ext cx="3091042" cy="112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://raycast.net/images/ue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95" y="3379942"/>
            <a:ext cx="1483007" cy="176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p://www.masonbruce.com/wp-content/uploads/2015/03/android-logo-transparent-backgroun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676" y="5058889"/>
            <a:ext cx="1645085" cy="164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tp://www.freeiconspng.com/uploads/mobile-app-launch-icon-2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683" y="4711602"/>
            <a:ext cx="2006160" cy="200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tps://wp-andypiapps.rhcloud.com/wp-content/uploads/2016/08/js4560_45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91" y="3960120"/>
            <a:ext cx="2197537" cy="219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tps://upload.wikimedia.org/wikipedia/en/0/0f/ActionScript_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089" y="2014613"/>
            <a:ext cx="1945507" cy="194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511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sldNum" sz="quarter" idx="2"/>
          </p:nvPr>
        </p:nvSpPr>
        <p:spPr>
          <a:xfrm>
            <a:off x="11868675" y="6431239"/>
            <a:ext cx="163588" cy="249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0" y="211081"/>
            <a:ext cx="66294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Why us a Baas Provider?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149992"/>
            <a:ext cx="7921782" cy="3693612"/>
          </a:xfrm>
          <a:prstGeom prst="rect">
            <a:avLst/>
          </a:prstGeom>
          <a:solidFill>
            <a:srgbClr val="FF9300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charset="0"/>
              <a:buChar char="•"/>
            </a:pPr>
            <a:r>
              <a:rPr lang="en-US" sz="3500" b="1" dirty="0" smtClean="0">
                <a:solidFill>
                  <a:schemeClr val="bg1"/>
                </a:solidFill>
              </a:rPr>
              <a:t>Saves Development Time</a:t>
            </a:r>
            <a:br>
              <a:rPr lang="en-US" sz="3500" b="1" dirty="0" smtClean="0">
                <a:solidFill>
                  <a:schemeClr val="bg1"/>
                </a:solidFill>
              </a:rPr>
            </a:br>
            <a:r>
              <a:rPr lang="en-US" sz="2600" b="1" i="1" dirty="0" smtClean="0">
                <a:solidFill>
                  <a:schemeClr val="bg1"/>
                </a:solidFill>
              </a:rPr>
              <a:t>Integrated SDK with simple API calls</a:t>
            </a:r>
            <a:r>
              <a:rPr lang="mr-IN" sz="2600" b="1" i="1" dirty="0" smtClean="0">
                <a:solidFill>
                  <a:schemeClr val="bg1"/>
                </a:solidFill>
              </a:rPr>
              <a:t>…</a:t>
            </a:r>
            <a:r>
              <a:rPr lang="en-IE" sz="3000" b="1" i="1" dirty="0" smtClean="0">
                <a:solidFill>
                  <a:schemeClr val="bg1"/>
                </a:solidFill>
              </a:rPr>
              <a:t/>
            </a:r>
            <a:br>
              <a:rPr lang="en-IE" sz="3000" b="1" i="1" dirty="0" smtClean="0">
                <a:solidFill>
                  <a:schemeClr val="bg1"/>
                </a:solidFill>
              </a:rPr>
            </a:br>
            <a:endParaRPr lang="en-IE" sz="3000" b="1" i="1" dirty="0" smtClean="0">
              <a:solidFill>
                <a:schemeClr val="bg1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All-in-One Service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2600" b="1" i="1" dirty="0" smtClean="0">
                <a:solidFill>
                  <a:schemeClr val="bg1"/>
                </a:solidFill>
              </a:rPr>
              <a:t>No need for multiple integrations</a:t>
            </a:r>
            <a:r>
              <a:rPr lang="mr-IN" sz="2600" b="1" i="1" dirty="0" smtClean="0">
                <a:solidFill>
                  <a:schemeClr val="bg1"/>
                </a:solidFill>
              </a:rPr>
              <a:t>…</a:t>
            </a:r>
            <a:r>
              <a:rPr lang="en-IE" sz="3000" b="1" i="1" dirty="0" smtClean="0">
                <a:solidFill>
                  <a:schemeClr val="bg1"/>
                </a:solidFill>
              </a:rPr>
              <a:t/>
            </a:r>
            <a:br>
              <a:rPr lang="en-IE" sz="3000" b="1" i="1" dirty="0" smtClean="0">
                <a:solidFill>
                  <a:schemeClr val="bg1"/>
                </a:solidFill>
              </a:rPr>
            </a:br>
            <a:endParaRPr lang="en-IE" sz="3000" b="1" i="1" dirty="0" smtClean="0">
              <a:solidFill>
                <a:schemeClr val="bg1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500" b="1" dirty="0" smtClean="0">
                <a:solidFill>
                  <a:schemeClr val="bg1"/>
                </a:solidFill>
              </a:rPr>
              <a:t>Provider Hosts &amp; Maintains Servers</a:t>
            </a:r>
          </a:p>
          <a:p>
            <a:pPr marL="571500" indent="-571500" algn="l">
              <a:buFont typeface="Arial" charset="0"/>
              <a:buChar char="•"/>
            </a:pPr>
            <a:endParaRPr lang="en-US" sz="3500" b="1" i="1" dirty="0">
              <a:solidFill>
                <a:schemeClr val="bg1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500" b="1" dirty="0" smtClean="0">
                <a:solidFill>
                  <a:schemeClr val="bg1"/>
                </a:solidFill>
              </a:rPr>
              <a:t>Game Management</a:t>
            </a:r>
            <a:br>
              <a:rPr lang="en-US" sz="3500" b="1" dirty="0" smtClean="0">
                <a:solidFill>
                  <a:schemeClr val="bg1"/>
                </a:solidFill>
              </a:rPr>
            </a:br>
            <a:r>
              <a:rPr lang="en-US" sz="2600" b="1" i="1" dirty="0" smtClean="0">
                <a:solidFill>
                  <a:schemeClr val="bg1"/>
                </a:solidFill>
              </a:rPr>
              <a:t>Configure Live Ops</a:t>
            </a:r>
            <a:r>
              <a:rPr lang="mr-IN" sz="2600" b="1" i="1" dirty="0" smtClean="0">
                <a:solidFill>
                  <a:schemeClr val="bg1"/>
                </a:solidFill>
              </a:rPr>
              <a:t>…</a:t>
            </a:r>
            <a:r>
              <a:rPr lang="en-US" sz="3000" b="1" i="1" dirty="0" smtClean="0">
                <a:solidFill>
                  <a:schemeClr val="bg1"/>
                </a:solidFill>
              </a:rPr>
              <a:t/>
            </a:r>
            <a:br>
              <a:rPr lang="en-US" sz="3000" b="1" i="1" dirty="0" smtClean="0">
                <a:solidFill>
                  <a:schemeClr val="bg1"/>
                </a:solidFill>
              </a:rPr>
            </a:br>
            <a:endParaRPr lang="en-US" sz="3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305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81954" y="1365739"/>
            <a:ext cx="7110046" cy="5281246"/>
          </a:xfrm>
          <a:prstGeom prst="rect">
            <a:avLst/>
          </a:prstGeom>
          <a:solidFill>
            <a:srgbClr val="FF9300"/>
          </a:solidFill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GameSparks is a complete Baas Platform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Specializing in Game-Services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/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We currently have</a:t>
            </a:r>
            <a:r>
              <a:rPr lang="mr-IN" sz="3600" b="1" dirty="0" smtClean="0">
                <a:solidFill>
                  <a:schemeClr val="bg1"/>
                </a:solidFill>
              </a:rPr>
              <a:t>…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~170 million players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lang="en-US" sz="3600" b="1" dirty="0" smtClean="0">
                <a:solidFill>
                  <a:schemeClr val="bg1"/>
                </a:solidFill>
              </a:rPr>
              <a:t>ver 10,000 registered developers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600 live games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7,000 games in development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At max we’ve hit 540k concurrent users.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Telltale Games, Bandai Namco, Square </a:t>
            </a:r>
            <a:r>
              <a:rPr lang="en-US" sz="3600" b="1" dirty="0" err="1" smtClean="0">
                <a:solidFill>
                  <a:schemeClr val="bg1"/>
                </a:solidFill>
              </a:rPr>
              <a:t>Enix</a:t>
            </a:r>
            <a:r>
              <a:rPr lang="en-US" sz="3600" b="1" dirty="0" smtClean="0">
                <a:solidFill>
                  <a:schemeClr val="bg1"/>
                </a:solidFill>
              </a:rPr>
              <a:t>, Rovio, Amazon Game Studios, Capcom, </a:t>
            </a:r>
            <a:r>
              <a:rPr lang="en-US" sz="3600" b="1" dirty="0" err="1" smtClean="0">
                <a:solidFill>
                  <a:schemeClr val="bg1"/>
                </a:solidFill>
              </a:rPr>
              <a:t>Ubisoft</a:t>
            </a:r>
            <a:r>
              <a:rPr lang="en-US" sz="3600" b="1" dirty="0" smtClean="0">
                <a:solidFill>
                  <a:schemeClr val="bg1"/>
                </a:solidFill>
              </a:rPr>
              <a:t> + others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1954" y="228600"/>
            <a:ext cx="7110046" cy="1137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96" y="252666"/>
            <a:ext cx="3803904" cy="11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14" y="2727073"/>
            <a:ext cx="2255108" cy="1658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85" y="1210346"/>
            <a:ext cx="665243" cy="1482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14" y="3336"/>
            <a:ext cx="2055515" cy="1130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95" y="1501721"/>
            <a:ext cx="1187104" cy="1149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37" y="2838614"/>
            <a:ext cx="1870651" cy="1234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00" y="-212124"/>
            <a:ext cx="1656035" cy="2010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00" y="4118136"/>
            <a:ext cx="1939946" cy="17140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755">
            <a:off x="6464977" y="1510568"/>
            <a:ext cx="665243" cy="14820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2250">
            <a:off x="7016056" y="2117067"/>
            <a:ext cx="665243" cy="14820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5987">
            <a:off x="7028769" y="3526630"/>
            <a:ext cx="665243" cy="14820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06008" y="2883029"/>
            <a:ext cx="665243" cy="14820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5735" y="-9021"/>
            <a:ext cx="3777724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Facebook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Twitter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Google+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Microsoft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PSN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Twitch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Kongregate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Viber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WeChat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QQ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20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4622" y="0"/>
            <a:ext cx="14505532" cy="68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9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609</Words>
  <Application>Microsoft Macintosh PowerPoint</Application>
  <PresentationFormat>Widescreen</PresentationFormat>
  <Paragraphs>261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Calibri Light</vt:lpstr>
      <vt:lpstr>Helvetica Light</vt:lpstr>
      <vt:lpstr>Mangal</vt:lpstr>
      <vt:lpstr>Roboto Light</vt:lpstr>
      <vt:lpstr>Roboto Regular</vt:lpstr>
      <vt:lpstr>Arial</vt:lpstr>
      <vt:lpstr>Office Theme</vt:lpstr>
      <vt:lpstr>An Introduction to backend as a service</vt:lpstr>
      <vt:lpstr> What is back-end-as-a-service? Why you need Baas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2016-10-25T14:20:05Z</dcterms:created>
  <dcterms:modified xsi:type="dcterms:W3CDTF">2016-10-26T17:12:39Z</dcterms:modified>
</cp:coreProperties>
</file>